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handoutMasterIdLst>
    <p:handoutMasterId r:id="rId11"/>
  </p:handoutMasterIdLst>
  <p:sldIdLst>
    <p:sldId id="259" r:id="rId2"/>
    <p:sldId id="378" r:id="rId3"/>
    <p:sldId id="284" r:id="rId4"/>
    <p:sldId id="262" r:id="rId5"/>
    <p:sldId id="287" r:id="rId6"/>
    <p:sldId id="286" r:id="rId7"/>
    <p:sldId id="267" r:id="rId8"/>
    <p:sldId id="35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Lst>
        </p14:section>
        <p14:section name="Overview and Objectives" id="{ABA716BF-3A5C-4ADB-94C9-CFEF84EBA240}">
          <p14:sldIdLst>
            <p14:sldId id="378"/>
            <p14:sldId id="284"/>
            <p14:sldId id="262"/>
            <p14:sldId id="287"/>
          </p14:sldIdLst>
        </p14:section>
        <p14:section name="Topic 1" id="{6D9936A3-3945-4757-BC8B-B5C252D8E036}">
          <p14:sldIdLst>
            <p14:sldId id="286"/>
            <p14:sldId id="267"/>
          </p14:sldIdLst>
        </p14:section>
        <p14:section name="Sample Slides for Visuals" id="{BAB3A466-96C9-4230-9978-795378D75699}">
          <p14:sldIdLst>
            <p14:sldId id="355"/>
          </p14:sldIdLst>
        </p14:section>
        <p14:section name="Case Study" id="{8C0305C9-B152-4FBA-A789-FE1976D53990}">
          <p14:sldIdLst/>
        </p14:section>
        <p14:section name="Conclusion and Summary" id="{790CEF5B-569A-4C2F-BED5-750B08C0E5AD}">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p:scale>
          <a:sx n="67" d="100"/>
          <a:sy n="67" d="100"/>
        </p:scale>
        <p:origin x="-1572"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12/24/2019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1635505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12/24/2019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059599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a:t>
            </a:r>
            <a:r>
              <a:rPr lang="en-US" sz="1200" dirty="0" err="1" smtClean="0"/>
              <a:t>grayscale</a:t>
            </a:r>
            <a:r>
              <a:rPr lang="en-US" sz="1200" dirty="0" smtClean="0"/>
              <a:t>. Run a test print to make sure your colors work when printed in pure black and white and </a:t>
            </a:r>
            <a:r>
              <a:rPr lang="en-US" sz="1200" dirty="0" err="1" smtClean="0"/>
              <a:t>grayscale</a:t>
            </a:r>
            <a:r>
              <a:rPr lang="en-US" sz="1200" dirty="0" smtClean="0"/>
              <a:t>.</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This is another option</a:t>
            </a:r>
            <a:r>
              <a:rPr lang="en-US" sz="1200" baseline="0" dirty="0" smtClean="0"/>
              <a:t> for an Overview slide.</a:t>
            </a:r>
            <a:endParaRPr lang="en-US" sz="1200" dirty="0" smtClean="0"/>
          </a:p>
          <a:p>
            <a:pPr marL="228600" indent="-228600">
              <a:buFont typeface="+mj-lt"/>
              <a:buNone/>
            </a:pPr>
            <a:endParaRPr lang="en-US" sz="1200" dirty="0"/>
          </a:p>
        </p:txBody>
      </p:sp>
      <p:sp>
        <p:nvSpPr>
          <p:cNvPr id="5" name="Slide Image Placeholder 4"/>
          <p:cNvSpPr>
            <a:spLocks noGrp="1" noRot="1" noChangeAspect="1"/>
          </p:cNvSpPr>
          <p:nvPr>
            <p:ph type="sldImg"/>
          </p:nvPr>
        </p:nvSpPr>
        <p:spPr>
          <a:xfrm>
            <a:off x="539750" y="503238"/>
            <a:ext cx="3143250"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What</a:t>
            </a:r>
            <a:r>
              <a:rPr lang="en-US" b="0" baseline="0" dirty="0" smtClean="0"/>
              <a:t> will the audience be able to do after this training is complete?</a:t>
            </a:r>
            <a:r>
              <a:rPr lang="en-US" dirty="0" smtClean="0"/>
              <a:t> Briefly describe each objective how the audience</a:t>
            </a:r>
            <a:r>
              <a:rPr lang="en-US" baseline="0" dirty="0" smtClean="0"/>
              <a:t> </a:t>
            </a:r>
            <a:r>
              <a:rPr lang="en-US" dirty="0" smtClean="0"/>
              <a:t>will benefit from this</a:t>
            </a:r>
            <a:r>
              <a:rPr lang="en-US" baseline="0" dirty="0" smtClean="0"/>
              <a:t> presentation.</a:t>
            </a: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 a section header for each of the topics, so there is a clear transition to the audience. </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slides to each topic section as necessary, including slides with tables, graphs, and images. </a:t>
            </a:r>
          </a:p>
          <a:p>
            <a:r>
              <a:rPr lang="en-US" dirty="0" smtClean="0"/>
              <a:t>See next section for sample</a:t>
            </a:r>
            <a:r>
              <a:rPr lang="en-US" baseline="0" dirty="0" smtClean="0"/>
              <a:t> </a:t>
            </a:r>
            <a:r>
              <a:rPr lang="en-US" dirty="0" smtClean="0"/>
              <a:t>table,</a:t>
            </a:r>
            <a:r>
              <a:rPr lang="en-US" baseline="0" dirty="0" smtClean="0"/>
              <a:t> graph, image, and video layouts. </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12/24/2019</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12/24/2019</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mailto:Msc.sajjad@yahoo.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17"/>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127579" y="332656"/>
            <a:ext cx="1420495" cy="1200785"/>
          </a:xfrm>
          <a:prstGeom prst="rect">
            <a:avLst/>
          </a:prstGeom>
          <a:noFill/>
        </p:spPr>
      </p:pic>
      <p:sp>
        <p:nvSpPr>
          <p:cNvPr id="9" name="Rectangle 8"/>
          <p:cNvSpPr/>
          <p:nvPr/>
        </p:nvSpPr>
        <p:spPr>
          <a:xfrm>
            <a:off x="6874847" y="1624859"/>
            <a:ext cx="1925960" cy="1477328"/>
          </a:xfrm>
          <a:prstGeom prst="rect">
            <a:avLst/>
          </a:prstGeom>
        </p:spPr>
        <p:txBody>
          <a:bodyPr wrap="square">
            <a:spAutoFit/>
          </a:bodyPr>
          <a:lstStyle/>
          <a:p>
            <a:r>
              <a:rPr lang="ar-EG" b="1" dirty="0"/>
              <a:t>جامعـــــــــــــــــة ديالى                                                                                        </a:t>
            </a:r>
            <a:endParaRPr lang="en-US" b="1" dirty="0"/>
          </a:p>
        </p:txBody>
      </p:sp>
      <p:sp>
        <p:nvSpPr>
          <p:cNvPr id="10" name="مربع نص 7"/>
          <p:cNvSpPr txBox="1"/>
          <p:nvPr/>
        </p:nvSpPr>
        <p:spPr>
          <a:xfrm>
            <a:off x="1331640" y="249616"/>
            <a:ext cx="2495187" cy="1375243"/>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a:lnSpc>
                <a:spcPct val="115000"/>
              </a:lnSpc>
              <a:spcAft>
                <a:spcPts val="1000"/>
              </a:spcAft>
            </a:pPr>
            <a:r>
              <a:rPr lang="ar-SA" sz="2000" b="1" dirty="0">
                <a:effectLst/>
                <a:ea typeface="Calibri"/>
                <a:cs typeface="Arial"/>
              </a:rPr>
              <a:t>قسم الادارة العامة</a:t>
            </a:r>
            <a:r>
              <a:rPr lang="en-US" sz="2000" b="1" dirty="0">
                <a:effectLst/>
                <a:ea typeface="Calibri"/>
                <a:cs typeface="Arial"/>
              </a:rPr>
              <a:t>     </a:t>
            </a:r>
            <a:endParaRPr lang="en-US" sz="1600" dirty="0">
              <a:effectLst/>
              <a:ea typeface="Calibri"/>
              <a:cs typeface="Arial"/>
            </a:endParaRPr>
          </a:p>
          <a:p>
            <a:pPr algn="r">
              <a:lnSpc>
                <a:spcPct val="115000"/>
              </a:lnSpc>
              <a:spcAft>
                <a:spcPts val="1000"/>
              </a:spcAft>
            </a:pPr>
            <a:r>
              <a:rPr lang="ar-SA" sz="2000" b="1" dirty="0">
                <a:effectLst/>
                <a:ea typeface="Calibri"/>
                <a:cs typeface="Arial"/>
              </a:rPr>
              <a:t>كلية الادارة والاقتصاد </a:t>
            </a:r>
            <a:endParaRPr lang="en-US" sz="1600" dirty="0">
              <a:effectLst/>
              <a:ea typeface="Calibri"/>
              <a:cs typeface="Arial"/>
            </a:endParaRPr>
          </a:p>
          <a:p>
            <a:pPr algn="r">
              <a:lnSpc>
                <a:spcPct val="115000"/>
              </a:lnSpc>
              <a:spcAft>
                <a:spcPts val="1000"/>
              </a:spcAft>
            </a:pPr>
            <a:r>
              <a:rPr lang="ar-SA" sz="2000" b="1" dirty="0" smtClean="0">
                <a:effectLst/>
                <a:ea typeface="Calibri"/>
                <a:cs typeface="Arial"/>
              </a:rPr>
              <a:t>المادة:ا</a:t>
            </a:r>
            <a:r>
              <a:rPr lang="ar-EG" sz="2000" b="1" dirty="0">
                <a:ea typeface="Calibri"/>
                <a:cs typeface="Arial"/>
              </a:rPr>
              <a:t>ل</a:t>
            </a:r>
            <a:r>
              <a:rPr lang="ar-EG" sz="2000" b="1" dirty="0" smtClean="0">
                <a:ea typeface="Calibri"/>
                <a:cs typeface="Arial"/>
              </a:rPr>
              <a:t>سلوك التنظيمي </a:t>
            </a:r>
            <a:endParaRPr lang="en-US" sz="1600" dirty="0">
              <a:effectLst/>
              <a:ea typeface="Calibri"/>
              <a:cs typeface="Arial"/>
            </a:endParaRPr>
          </a:p>
        </p:txBody>
      </p:sp>
      <p:sp>
        <p:nvSpPr>
          <p:cNvPr id="11" name="Rectangle 10"/>
          <p:cNvSpPr/>
          <p:nvPr/>
        </p:nvSpPr>
        <p:spPr>
          <a:xfrm>
            <a:off x="1475656" y="2132855"/>
            <a:ext cx="6514807" cy="2431435"/>
          </a:xfrm>
          <a:prstGeom prst="rect">
            <a:avLst/>
          </a:prstGeom>
        </p:spPr>
        <p:txBody>
          <a:bodyPr wrap="square">
            <a:spAutoFit/>
          </a:bodyPr>
          <a:lstStyle/>
          <a:p>
            <a:pPr algn="ctr"/>
            <a:r>
              <a:rPr lang="ar-EG" sz="4800" dirty="0" smtClean="0">
                <a:cs typeface="PT Bold Heading" pitchFamily="2" charset="-78"/>
              </a:rPr>
              <a:t>  </a:t>
            </a:r>
            <a:r>
              <a:rPr lang="ar-EG" sz="4800" dirty="0">
                <a:cs typeface="PT Bold Heading" pitchFamily="2" charset="-78"/>
              </a:rPr>
              <a:t>	</a:t>
            </a:r>
            <a:r>
              <a:rPr lang="ar-EG" sz="4800" dirty="0" smtClean="0">
                <a:cs typeface="PT Bold Heading" pitchFamily="2" charset="-78"/>
              </a:rPr>
              <a:t>السلوك التنظيمي</a:t>
            </a:r>
            <a:r>
              <a:rPr lang="en-US" sz="4800" dirty="0" smtClean="0">
                <a:cs typeface="PT Bold Heading" pitchFamily="2" charset="-78"/>
              </a:rPr>
              <a:t>   </a:t>
            </a:r>
            <a:r>
              <a:rPr lang="en-US" sz="4800" dirty="0">
                <a:cs typeface="PT Bold Heading" pitchFamily="2" charset="-78"/>
              </a:rPr>
              <a:t>	</a:t>
            </a:r>
            <a:endParaRPr lang="en-US" sz="4800" dirty="0">
              <a:solidFill>
                <a:srgbClr val="FF0000"/>
              </a:solidFill>
              <a:cs typeface="PT Bold Heading" pitchFamily="2" charset="-78"/>
            </a:endParaRPr>
          </a:p>
          <a:p>
            <a:pPr algn="ctr"/>
            <a:r>
              <a:rPr lang="ar-EG" sz="2800" dirty="0">
                <a:solidFill>
                  <a:srgbClr val="FF0000"/>
                </a:solidFill>
                <a:cs typeface="PT Bold Heading" pitchFamily="2" charset="-78"/>
              </a:rPr>
              <a:t> نظرية المنظمة والسلوك التنظيمي</a:t>
            </a:r>
            <a:endParaRPr lang="en-US" sz="2800" dirty="0">
              <a:solidFill>
                <a:srgbClr val="FF0000"/>
              </a:solidFill>
              <a:cs typeface="PT Bold Heading" pitchFamily="2" charset="-78"/>
            </a:endParaRPr>
          </a:p>
          <a:p>
            <a:pPr algn="ctr"/>
            <a:r>
              <a:rPr lang="ar-EG" sz="2800" dirty="0">
                <a:cs typeface="PT Bold Heading" pitchFamily="2" charset="-78"/>
              </a:rPr>
              <a:t>	 </a:t>
            </a:r>
            <a:r>
              <a:rPr lang="ar-EG" sz="2400" dirty="0">
                <a:cs typeface="PT Bold Heading" pitchFamily="2" charset="-78"/>
              </a:rPr>
              <a:t>الدكتور	</a:t>
            </a:r>
            <a:endParaRPr lang="en-US" sz="2400" dirty="0">
              <a:cs typeface="PT Bold Heading" pitchFamily="2" charset="-78"/>
            </a:endParaRPr>
          </a:p>
          <a:p>
            <a:pPr algn="ctr"/>
            <a:r>
              <a:rPr lang="ar-EG" sz="2400" dirty="0">
                <a:cs typeface="PT Bold Heading" pitchFamily="2" charset="-78"/>
              </a:rPr>
              <a:t>منقذ محمد داغر                   عادل حرحوش صالح</a:t>
            </a:r>
            <a:endParaRPr lang="en-US" sz="2400" dirty="0">
              <a:cs typeface="PT Bold Heading" pitchFamily="2" charset="-78"/>
            </a:endParaRPr>
          </a:p>
          <a:p>
            <a:pPr algn="ctr"/>
            <a:r>
              <a:rPr lang="ar-EG" sz="2400" dirty="0">
                <a:cs typeface="PT Bold Heading" pitchFamily="2" charset="-78"/>
              </a:rPr>
              <a:t>جامعة بغداد /كلية الادارة والاقتصاد</a:t>
            </a:r>
            <a:endParaRPr lang="en-US" sz="2400" dirty="0">
              <a:cs typeface="PT Bold Heading" pitchFamily="2" charset="-78"/>
            </a:endParaRPr>
          </a:p>
        </p:txBody>
      </p:sp>
      <p:sp>
        <p:nvSpPr>
          <p:cNvPr id="12" name="Rectangle 11"/>
          <p:cNvSpPr/>
          <p:nvPr/>
        </p:nvSpPr>
        <p:spPr>
          <a:xfrm>
            <a:off x="2555579" y="4589417"/>
            <a:ext cx="4572000" cy="2123658"/>
          </a:xfrm>
          <a:prstGeom prst="rect">
            <a:avLst/>
          </a:prstGeom>
        </p:spPr>
        <p:txBody>
          <a:bodyPr>
            <a:spAutoFit/>
          </a:bodyPr>
          <a:lstStyle/>
          <a:p>
            <a:pPr algn="ctr"/>
            <a:r>
              <a:rPr lang="ar-EG" b="1" dirty="0"/>
              <a:t>المحاضرات المقررة للمرحلة </a:t>
            </a:r>
            <a:r>
              <a:rPr lang="ar-EG" b="1" dirty="0" smtClean="0"/>
              <a:t>الثالثة/قسم </a:t>
            </a:r>
            <a:r>
              <a:rPr lang="ar-EG" b="1" dirty="0"/>
              <a:t>الادارة </a:t>
            </a:r>
            <a:r>
              <a:rPr lang="ar-EG" b="1" dirty="0" smtClean="0"/>
              <a:t>العامة-ا</a:t>
            </a:r>
            <a:r>
              <a:rPr lang="ar-EG" sz="2400" b="1" dirty="0" smtClean="0"/>
              <a:t>لمحاضرة الاولى</a:t>
            </a:r>
            <a:endParaRPr lang="en-US" sz="2400" b="1" dirty="0"/>
          </a:p>
          <a:p>
            <a:pPr algn="ctr"/>
            <a:r>
              <a:rPr lang="ar-EG" b="1" dirty="0"/>
              <a:t> </a:t>
            </a:r>
            <a:endParaRPr lang="en-US" b="1" dirty="0"/>
          </a:p>
          <a:p>
            <a:pPr algn="ctr"/>
            <a:r>
              <a:rPr lang="ar-EG" b="1" dirty="0"/>
              <a:t>مدرس المادة م.م  سجاد خلف حسين علي</a:t>
            </a:r>
            <a:endParaRPr lang="en-US" b="1" dirty="0"/>
          </a:p>
          <a:p>
            <a:pPr algn="ctr"/>
            <a:r>
              <a:rPr lang="ar-EG" b="1" dirty="0"/>
              <a:t>العام الدراسي /2019</a:t>
            </a:r>
            <a:endParaRPr lang="en-US" b="1" dirty="0"/>
          </a:p>
          <a:p>
            <a:pPr algn="ctr" rtl="1"/>
            <a:r>
              <a:rPr lang="en-US" b="1" u="sng" dirty="0">
                <a:hlinkClick r:id="rId5"/>
              </a:rPr>
              <a:t>Msc.sajjad@yahoo.com</a:t>
            </a:r>
            <a:endParaRPr lang="en-US" b="1" dirty="0"/>
          </a:p>
          <a:p>
            <a:pPr algn="ctr" rtl="1"/>
            <a:r>
              <a:rPr lang="en-US" b="1" dirty="0"/>
              <a:t>009647728865270</a:t>
            </a: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8208912" cy="3539430"/>
          </a:xfrm>
          <a:prstGeom prst="rect">
            <a:avLst/>
          </a:prstGeom>
        </p:spPr>
        <p:txBody>
          <a:bodyPr wrap="square">
            <a:spAutoFit/>
          </a:bodyPr>
          <a:lstStyle/>
          <a:p>
            <a:pPr algn="ctr"/>
            <a:r>
              <a:rPr lang="ar-EG" sz="3200" b="1" dirty="0">
                <a:solidFill>
                  <a:srgbClr val="FF0000"/>
                </a:solidFill>
              </a:rPr>
              <a:t>المحاضرات المقررة للمرحلة الثالثة/قسم الادارة العامة-المحاضرة </a:t>
            </a:r>
            <a:r>
              <a:rPr lang="ar-EG" sz="3200" b="1" dirty="0" smtClean="0">
                <a:solidFill>
                  <a:srgbClr val="FF0000"/>
                </a:solidFill>
              </a:rPr>
              <a:t>الثانية</a:t>
            </a:r>
            <a:endParaRPr lang="ar-EG" sz="3200" b="1" dirty="0">
              <a:solidFill>
                <a:srgbClr val="FF0000"/>
              </a:solidFill>
            </a:endParaRPr>
          </a:p>
          <a:p>
            <a:pPr algn="ctr"/>
            <a:r>
              <a:rPr lang="ar-EG" sz="3200" b="1" dirty="0">
                <a:solidFill>
                  <a:srgbClr val="FF0000"/>
                </a:solidFill>
              </a:rPr>
              <a:t> </a:t>
            </a:r>
          </a:p>
          <a:p>
            <a:pPr algn="ctr"/>
            <a:r>
              <a:rPr lang="ar-EG" sz="3200" b="1" dirty="0">
                <a:solidFill>
                  <a:srgbClr val="FF0000"/>
                </a:solidFill>
              </a:rPr>
              <a:t>مدرس المادة </a:t>
            </a:r>
            <a:r>
              <a:rPr lang="ar-EG" sz="3200" b="1" dirty="0" err="1">
                <a:solidFill>
                  <a:srgbClr val="FF0000"/>
                </a:solidFill>
              </a:rPr>
              <a:t>م.م</a:t>
            </a:r>
            <a:r>
              <a:rPr lang="ar-EG" sz="3200" b="1" dirty="0">
                <a:solidFill>
                  <a:srgbClr val="FF0000"/>
                </a:solidFill>
              </a:rPr>
              <a:t>  سجاد خلف حسين علي</a:t>
            </a:r>
          </a:p>
          <a:p>
            <a:pPr algn="ctr"/>
            <a:r>
              <a:rPr lang="ar-EG" sz="3200" b="1" dirty="0">
                <a:solidFill>
                  <a:srgbClr val="FF0000"/>
                </a:solidFill>
              </a:rPr>
              <a:t>العام الدراسي /2019</a:t>
            </a:r>
          </a:p>
          <a:p>
            <a:pPr algn="ctr"/>
            <a:r>
              <a:rPr lang="en-US" sz="3200" b="1" dirty="0">
                <a:solidFill>
                  <a:srgbClr val="FF0000"/>
                </a:solidFill>
              </a:rPr>
              <a:t>Msc.sajjad@yahoo.com</a:t>
            </a:r>
          </a:p>
          <a:p>
            <a:pPr algn="ctr"/>
            <a:r>
              <a:rPr lang="en-US" sz="3200" b="1" dirty="0">
                <a:solidFill>
                  <a:srgbClr val="FF0000"/>
                </a:solidFill>
              </a:rPr>
              <a:t>009647728865270</a:t>
            </a:r>
          </a:p>
        </p:txBody>
      </p:sp>
    </p:spTree>
    <p:extLst>
      <p:ext uri="{BB962C8B-B14F-4D97-AF65-F5344CB8AC3E}">
        <p14:creationId xmlns:p14="http://schemas.microsoft.com/office/powerpoint/2010/main" val="1287280460"/>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03943" y="2852937"/>
            <a:ext cx="7353717" cy="1386880"/>
          </a:xfrm>
          <a:prstGeom prst="rect">
            <a:avLst/>
          </a:prstGeom>
          <a:noFill/>
        </p:spPr>
        <p:txBody>
          <a:bodyPr wrap="square" rtlCol="0">
            <a:normAutofit/>
          </a:bodyPr>
          <a:lstStyle/>
          <a:p>
            <a:pPr algn="ctr" rtl="1"/>
            <a:r>
              <a:rPr lang="en-US" sz="4800" b="1" dirty="0"/>
              <a:t> </a:t>
            </a:r>
            <a:r>
              <a:rPr lang="ar-EG" sz="4800" b="1" dirty="0"/>
              <a:t>الثاني/الشخصية </a:t>
            </a:r>
            <a:r>
              <a:rPr lang="en-US" sz="4800" b="1" dirty="0"/>
              <a:t>Personality</a:t>
            </a:r>
          </a:p>
        </p:txBody>
      </p:sp>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20753331" flipH="1">
            <a:off x="-467956" y="-3430541"/>
            <a:ext cx="2895600" cy="6861081"/>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6136" y="404664"/>
            <a:ext cx="3184964" cy="646331"/>
          </a:xfrm>
          <a:prstGeom prst="rect">
            <a:avLst/>
          </a:prstGeom>
        </p:spPr>
        <p:txBody>
          <a:bodyPr wrap="square">
            <a:spAutoFit/>
          </a:bodyPr>
          <a:lstStyle/>
          <a:p>
            <a:pPr rtl="1"/>
            <a:r>
              <a:rPr lang="ar-EG" sz="3600" b="1" dirty="0" smtClean="0"/>
              <a:t>ما هي الشخصية : </a:t>
            </a:r>
            <a:endParaRPr lang="en-US" sz="3600" b="1" dirty="0"/>
          </a:p>
        </p:txBody>
      </p:sp>
      <p:sp>
        <p:nvSpPr>
          <p:cNvPr id="4" name="Rectangle 3"/>
          <p:cNvSpPr/>
          <p:nvPr/>
        </p:nvSpPr>
        <p:spPr>
          <a:xfrm>
            <a:off x="611559" y="1700808"/>
            <a:ext cx="8224191" cy="3539430"/>
          </a:xfrm>
          <a:prstGeom prst="rect">
            <a:avLst/>
          </a:prstGeom>
        </p:spPr>
        <p:txBody>
          <a:bodyPr wrap="square">
            <a:spAutoFit/>
          </a:bodyPr>
          <a:lstStyle/>
          <a:p>
            <a:pPr algn="just" rtl="1"/>
            <a:r>
              <a:rPr lang="ar-EG" sz="2800" dirty="0"/>
              <a:t>لا يوجد تعريف واحد للشخصية مقبول من قبل جميع العلماء و الباحثين النفسيين في الواقع فإن هناك عددا من التعاريف يعادل أو ربما يزيد – نظريات الشخصية إلا أننا هنا لسنا بصدد استعراض تلك النظريات و التعاريف الخاصة بها للطابع التخصصي للموضوع الذي لا يتفق مع أهداف الكتاب فسنتكتفي بعرض تعريفين فقط للشخصية وشرح خصائص هذين التعريفين .</a:t>
            </a:r>
            <a:endParaRPr lang="en-US" sz="2800" dirty="0"/>
          </a:p>
          <a:p>
            <a:pPr algn="just" rtl="1"/>
            <a:r>
              <a:rPr lang="ar-EG" sz="2800" dirty="0"/>
              <a:t>تعرف الشخصية بأنها " مجموعة مستقرة من الصفات و الميول التي تحدد أوجه الشبه و الاختلاف في السلوك النفسي .</a:t>
            </a:r>
            <a:endParaRPr lang="en-US" sz="28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custDataLst>
              <p:tags r:id="rId2"/>
            </p:custDataLst>
          </p:nvPr>
        </p:nvSpPr>
        <p:spPr>
          <a:xfrm>
            <a:off x="838200" y="2951061"/>
            <a:ext cx="8017768" cy="2952328"/>
          </a:xfrm>
        </p:spPr>
        <p:txBody>
          <a:bodyPr>
            <a:noAutofit/>
          </a:bodyPr>
          <a:lstStyle/>
          <a:p>
            <a:pPr algn="just" rtl="1"/>
            <a:r>
              <a:rPr lang="ar-EG" sz="1800" b="1" dirty="0"/>
              <a:t>1- العوامل الوراثية </a:t>
            </a:r>
            <a:r>
              <a:rPr lang="en-US" sz="1800" b="1" dirty="0"/>
              <a:t>Heredity factors </a:t>
            </a:r>
          </a:p>
          <a:p>
            <a:pPr algn="just" rtl="1"/>
            <a:r>
              <a:rPr lang="ar-EG" sz="1800" dirty="0"/>
              <a:t>منذ أمد بعيد لاحظ الناس ان الأبناء يشبهوا آبائهم لا في مظهرهم فقط بل في سلوكهم ايضا ، لذلك قال الرسول الأعظم محمد (صلى الله عليه وسلم) "تخيروا لنطفكم بإن العرق دساس" كما قالت العرب " الولد على سر أبيه " ومن شابه أباه فما ظلم " وغير ذلك مما تحفل به ذاكرة الشعوب وثقافتها وموروثها من أمثال و أقوال تؤكد تشخيص تلك الشعوب و الامم لأهمية الوراثة في شخصية الفرد .</a:t>
            </a:r>
            <a:endParaRPr lang="en-US" sz="1800" dirty="0"/>
          </a:p>
          <a:p>
            <a:pPr algn="just" rtl="1"/>
            <a:r>
              <a:rPr lang="ar-EG" sz="1800" b="1" dirty="0"/>
              <a:t>2- العوامل البيئية </a:t>
            </a:r>
            <a:r>
              <a:rPr lang="en-US" sz="1800" b="1" dirty="0"/>
              <a:t>Environment factors  </a:t>
            </a:r>
          </a:p>
          <a:p>
            <a:pPr algn="just" rtl="1"/>
            <a:r>
              <a:rPr lang="ar-EG" sz="1800" dirty="0"/>
              <a:t>هناك عدد من محددات الشخصية و عواملها التي درست من قبل الباحثين يمكن أن تندرج تحت هذا النوع من العوامل فقد حددت إحدى الدراسات مثلا تلك العوامل من خلال دراستها لتطور شخصية الفرد خلال مراحل عمرية مختلفة وهي :</a:t>
            </a:r>
            <a:endParaRPr lang="en-US" sz="1800" dirty="0"/>
          </a:p>
          <a:p>
            <a:pPr algn="just" rtl="1"/>
            <a:r>
              <a:rPr lang="ar-EG" sz="1800" b="1" dirty="0"/>
              <a:t>أ- العائلة </a:t>
            </a:r>
            <a:r>
              <a:rPr lang="en-US" sz="1800" b="1" dirty="0"/>
              <a:t>The family  </a:t>
            </a:r>
          </a:p>
          <a:p>
            <a:pPr algn="just" rtl="1"/>
            <a:r>
              <a:rPr lang="ar-EG" sz="1800" b="1" dirty="0"/>
              <a:t>ب- البيئة المادية و الهيكل الاجتماعي </a:t>
            </a:r>
            <a:r>
              <a:rPr lang="en-US" sz="1800" b="1" dirty="0"/>
              <a:t>Ecological and Social – structure factors </a:t>
            </a:r>
          </a:p>
        </p:txBody>
      </p:sp>
      <p:sp>
        <p:nvSpPr>
          <p:cNvPr id="6" name="Rectangle 5"/>
          <p:cNvSpPr/>
          <p:nvPr/>
        </p:nvSpPr>
        <p:spPr>
          <a:xfrm>
            <a:off x="755576" y="260648"/>
            <a:ext cx="8100392" cy="2677656"/>
          </a:xfrm>
          <a:prstGeom prst="rect">
            <a:avLst/>
          </a:prstGeom>
        </p:spPr>
        <p:txBody>
          <a:bodyPr wrap="square">
            <a:spAutoFit/>
          </a:bodyPr>
          <a:lstStyle/>
          <a:p>
            <a:pPr algn="r" rtl="1"/>
            <a:r>
              <a:rPr lang="ar-EG" sz="2800" b="1" dirty="0" smtClean="0"/>
              <a:t>كيف تتكون الشخصية</a:t>
            </a:r>
            <a:endParaRPr lang="en-US" sz="2800" dirty="0" smtClean="0"/>
          </a:p>
          <a:p>
            <a:pPr algn="just" rtl="1"/>
            <a:r>
              <a:rPr lang="ar-EG" sz="2800" dirty="0"/>
              <a:t>لفهم شخصية أي فرد لابد أن نعرف العوامل التي اسمهت في تكوين تلك الشخصية ، أكد الباحثون المختلفون على جملة من المحددات لشخصية الفرد تبعا لاتجاهات أولئك الباحثون  والفلسفة التي ينطلقون منها لكن يمكن القول إجمالا أن تلك العوامل والمحددات تندرج تحت مجموعتين واسعتين من العوامل هما الوراثة و البيئة . </a:t>
            </a:r>
            <a:endParaRPr lang="en-US" sz="2800" dirty="0"/>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19672" y="1916832"/>
            <a:ext cx="7236296" cy="3693319"/>
          </a:xfrm>
          <a:prstGeom prst="rect">
            <a:avLst/>
          </a:prstGeom>
        </p:spPr>
        <p:txBody>
          <a:bodyPr wrap="square">
            <a:spAutoFit/>
          </a:bodyPr>
          <a:lstStyle/>
          <a:p>
            <a:pPr algn="just" rtl="1"/>
            <a:r>
              <a:rPr lang="ar-EG" dirty="0"/>
              <a:t> </a:t>
            </a:r>
            <a:r>
              <a:rPr lang="ar-EG" b="1" dirty="0"/>
              <a:t>تشمل هذه العوامل مجموعة واسعة من المتغيرات التي تؤثر في شخصية الفرد بشكل غير مباشر من خلال العائلة أو الأسرة التي ينتمي لها ، بما أننا افترضنا أن المؤثرات العائلية تكون المحددات الأولية أو الابتدائية لشخصية الطفل ، فليس من المستغرب إذا الافتراض بأن المؤثرات غير العائلية </a:t>
            </a:r>
            <a:r>
              <a:rPr lang="en-US" b="1" dirty="0"/>
              <a:t>Extra familial </a:t>
            </a:r>
            <a:r>
              <a:rPr lang="ar-EG" b="1" dirty="0"/>
              <a:t> ستؤثر في شخصية الفرد من خلال عائلته باعتبارها الوسط الناقل لتلك التأثيرات ، ذكرت إحدى الدراسات أن المتغيرات التي يمكن ادراجها تحت هذا العنوان يمكن أن تؤثر في شخصية الفرد من خلال المسببات المتتالية كالاتي : </a:t>
            </a:r>
            <a:endParaRPr lang="en-US" b="1" dirty="0"/>
          </a:p>
          <a:p>
            <a:pPr algn="just" rtl="1"/>
            <a:r>
              <a:rPr lang="ar-EG" b="1" dirty="0"/>
              <a:t>أولا : البيئة المادية : وتشمل الغذاء و المناخ و الموارد الطبيعية و ما شابه من العوامل التي تؤثر في المجموعة الثانية من المتغيرات وهي : </a:t>
            </a:r>
            <a:endParaRPr lang="en-US" b="1" dirty="0"/>
          </a:p>
          <a:p>
            <a:pPr algn="just" rtl="1"/>
            <a:r>
              <a:rPr lang="ar-EG" b="1" dirty="0"/>
              <a:t>ثانيا : انساق الأدامة الاجتماعية </a:t>
            </a:r>
            <a:r>
              <a:rPr lang="en-US" b="1" dirty="0"/>
              <a:t>Social maintenance systems </a:t>
            </a:r>
            <a:r>
              <a:rPr lang="ar-EG" b="1" dirty="0"/>
              <a:t> و التي تشمل التقانة </a:t>
            </a:r>
            <a:r>
              <a:rPr lang="en-US" b="1" dirty="0"/>
              <a:t>Technology </a:t>
            </a:r>
            <a:r>
              <a:rPr lang="ar-EG" b="1" dirty="0"/>
              <a:t> ، و الاقتصاد و الهياكل الاجتماعية بما فيها أنماط القرابة و النسب و العشائرية و انماط السكن ، هذه المجموعة من العوامل تؤثر على المجموعة الثالثة و هي : </a:t>
            </a:r>
            <a:endParaRPr lang="en-US" b="1" dirty="0"/>
          </a:p>
          <a:p>
            <a:pPr algn="just" rtl="1"/>
            <a:r>
              <a:rPr lang="ar-EG" b="1" dirty="0"/>
              <a:t>ثالثا : العلاقات ما بين الأفراد و ممارسات العائلة في تنشئة الطفل و التي تعد كما أسلف المحددات الأولية لشخصية الفرد </a:t>
            </a:r>
            <a:r>
              <a:rPr lang="ar-EG" dirty="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15616" y="188640"/>
            <a:ext cx="7778080" cy="1296144"/>
          </a:xfrm>
        </p:spPr>
        <p:txBody>
          <a:bodyPr>
            <a:noAutofit/>
          </a:bodyPr>
          <a:lstStyle/>
          <a:p>
            <a:pPr algn="just" rtl="1"/>
            <a:r>
              <a:rPr lang="ar-EG" sz="2800" dirty="0"/>
              <a:t>كما أظهرت دراسات اخرى أن تأثيرات الهيكل السياسي ضمن المجتمع ، و الثقافة ، و المنظمات الاقتصادية ، و حجم الملكية </a:t>
            </a:r>
            <a:endParaRPr lang="en-US" sz="2800" dirty="0"/>
          </a:p>
          <a:p>
            <a:pPr algn="just" rtl="1"/>
            <a:r>
              <a:rPr lang="ar-EG" sz="2800" b="1" dirty="0"/>
              <a:t>ج- العوامل الثقافية </a:t>
            </a:r>
            <a:r>
              <a:rPr lang="en-US" sz="2800" b="1" dirty="0"/>
              <a:t>Cultural factors </a:t>
            </a:r>
            <a:endParaRPr lang="en-US" sz="2800" dirty="0"/>
          </a:p>
          <a:p>
            <a:pPr algn="just" rtl="1"/>
            <a:r>
              <a:rPr lang="ar-EG" sz="2800" dirty="0"/>
              <a:t>كان علماء الأنسنة </a:t>
            </a:r>
            <a:r>
              <a:rPr lang="en-US" sz="2800" dirty="0"/>
              <a:t>Anthropologists </a:t>
            </a:r>
            <a:r>
              <a:rPr lang="ar-EG" sz="2800" dirty="0"/>
              <a:t> أول من أشاروا إلى وجود علاقة قوية بين شخصية الفرد و ثقافة المجتمع فمنذ عشرينات القرن العشرين بدأ العلماء ينظرون إلى شخصية الفرد على أنها انعكاس لثقافة مجتمع لذلك بدأت مدارس علم النفس . </a:t>
            </a:r>
            <a:endParaRPr lang="en-US" sz="2800" dirty="0"/>
          </a:p>
          <a:p>
            <a:pPr algn="just" rtl="1"/>
            <a:r>
              <a:rPr lang="ar-EG" sz="2800" b="1" dirty="0"/>
              <a:t>د- العوامل الموقفية : </a:t>
            </a:r>
            <a:endParaRPr lang="en-US" sz="2800" dirty="0"/>
          </a:p>
          <a:p>
            <a:pPr algn="just" rtl="1"/>
            <a:r>
              <a:rPr lang="ar-EG" sz="2800" dirty="0"/>
              <a:t>تتأثر الشخصية أيضا بالعوامل الموقفية التي يتعرض لها الفرد ، إن السلوك المتعلم لا يجرى نقله إلى الأطفال دون جهد منهم ، إذ ينبغي على الأطفال أن يكتسبوا هذا السلوك من خلال خبراتهم وتفاعلهم مع البيئة فكل فرد يعيش حياة متميزة و متفردة . </a:t>
            </a:r>
            <a:endParaRPr lang="en-US" sz="2800" dirty="0"/>
          </a:p>
          <a:p>
            <a:pPr algn="just"/>
            <a:r>
              <a:rPr lang="ar-EG" sz="2800" b="1" dirty="0"/>
              <a:t/>
            </a:r>
            <a:br>
              <a:rPr lang="ar-EG" sz="2800" b="1" dirty="0"/>
            </a:br>
            <a:r>
              <a:rPr lang="en-US" sz="2800" b="1" dirty="0"/>
              <a:t> </a:t>
            </a:r>
            <a:endParaRPr lang="en-US" sz="2800"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شكل يوضح العلاقة بين الشخصية والسلوك</a:t>
            </a:r>
            <a:endParaRPr lang="en-US" dirty="0"/>
          </a:p>
        </p:txBody>
      </p:sp>
      <p:sp>
        <p:nvSpPr>
          <p:cNvPr id="4" name="Rounded Rectangle 3"/>
          <p:cNvSpPr/>
          <p:nvPr/>
        </p:nvSpPr>
        <p:spPr>
          <a:xfrm>
            <a:off x="5994400" y="2349500"/>
            <a:ext cx="1549400" cy="8890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ar-EG" sz="1600" b="1" dirty="0">
                <a:effectLst/>
                <a:ea typeface="Calibri"/>
                <a:cs typeface="Arial"/>
              </a:rPr>
              <a:t>العوامل الوراثية </a:t>
            </a:r>
            <a:endParaRPr lang="en-US" sz="1100" b="1" dirty="0">
              <a:effectLst/>
              <a:ea typeface="Calibri"/>
              <a:cs typeface="Arial"/>
            </a:endParaRPr>
          </a:p>
        </p:txBody>
      </p:sp>
      <p:sp>
        <p:nvSpPr>
          <p:cNvPr id="5" name="Rounded Rectangle 4"/>
          <p:cNvSpPr/>
          <p:nvPr/>
        </p:nvSpPr>
        <p:spPr>
          <a:xfrm>
            <a:off x="5994400" y="3246755"/>
            <a:ext cx="1549400" cy="8890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ar-EG" sz="1600" b="1" dirty="0">
                <a:effectLst/>
                <a:ea typeface="Calibri"/>
                <a:cs typeface="Arial"/>
              </a:rPr>
              <a:t>العوامل البيئية  </a:t>
            </a:r>
            <a:endParaRPr lang="en-US" sz="1100" b="1" dirty="0">
              <a:effectLst/>
              <a:ea typeface="Calibri"/>
              <a:cs typeface="Arial"/>
            </a:endParaRPr>
          </a:p>
        </p:txBody>
      </p:sp>
      <p:sp>
        <p:nvSpPr>
          <p:cNvPr id="6" name="Rounded Rectangle 5"/>
          <p:cNvSpPr/>
          <p:nvPr/>
        </p:nvSpPr>
        <p:spPr>
          <a:xfrm>
            <a:off x="3035300" y="1844824"/>
            <a:ext cx="2298700" cy="2663676"/>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lnSpc>
                <a:spcPct val="115000"/>
              </a:lnSpc>
              <a:spcAft>
                <a:spcPts val="1000"/>
              </a:spcAft>
            </a:pPr>
            <a:r>
              <a:rPr lang="ar-EG" sz="1500" b="1" dirty="0">
                <a:effectLst/>
                <a:ea typeface="Calibri"/>
                <a:cs typeface="Arial"/>
              </a:rPr>
              <a:t>خصائص الشخصية : </a:t>
            </a:r>
            <a:endParaRPr lang="en-US" sz="1100" b="1" dirty="0">
              <a:effectLst/>
              <a:ea typeface="Calibri"/>
              <a:cs typeface="Arial"/>
            </a:endParaRPr>
          </a:p>
          <a:p>
            <a:pPr marL="342900" lvl="0" indent="-342900" algn="just" rtl="1">
              <a:lnSpc>
                <a:spcPct val="115000"/>
              </a:lnSpc>
              <a:spcAft>
                <a:spcPts val="1000"/>
              </a:spcAft>
              <a:buFont typeface="Symbol"/>
              <a:buChar char=""/>
            </a:pPr>
            <a:r>
              <a:rPr lang="ar-EG" sz="1500" b="1" dirty="0">
                <a:effectLst/>
                <a:ea typeface="Calibri"/>
                <a:cs typeface="Arial"/>
              </a:rPr>
              <a:t>تقدير الذات </a:t>
            </a:r>
            <a:endParaRPr lang="en-US" sz="1100" b="1" dirty="0">
              <a:effectLst/>
              <a:ea typeface="Calibri"/>
              <a:cs typeface="Arial"/>
            </a:endParaRPr>
          </a:p>
          <a:p>
            <a:pPr marL="342900" lvl="0" indent="-342900" algn="just" rtl="1">
              <a:lnSpc>
                <a:spcPct val="115000"/>
              </a:lnSpc>
              <a:spcAft>
                <a:spcPts val="1000"/>
              </a:spcAft>
              <a:buFont typeface="Symbol"/>
              <a:buChar char=""/>
            </a:pPr>
            <a:r>
              <a:rPr lang="ar-EG" sz="1500" b="1" dirty="0">
                <a:effectLst/>
                <a:ea typeface="Calibri"/>
                <a:cs typeface="Arial"/>
              </a:rPr>
              <a:t>موضع السيطرة </a:t>
            </a:r>
            <a:endParaRPr lang="en-US" sz="1100" b="1" dirty="0">
              <a:effectLst/>
              <a:ea typeface="Calibri"/>
              <a:cs typeface="Arial"/>
            </a:endParaRPr>
          </a:p>
          <a:p>
            <a:pPr marL="342900" lvl="0" indent="-342900" algn="just" rtl="1">
              <a:lnSpc>
                <a:spcPct val="115000"/>
              </a:lnSpc>
              <a:spcAft>
                <a:spcPts val="1000"/>
              </a:spcAft>
              <a:buFont typeface="Symbol"/>
              <a:buChar char=""/>
            </a:pPr>
            <a:r>
              <a:rPr lang="ar-EG" sz="1500" b="1" dirty="0">
                <a:effectLst/>
                <a:ea typeface="Calibri"/>
                <a:cs typeface="Arial"/>
              </a:rPr>
              <a:t>الانطواء -</a:t>
            </a:r>
            <a:r>
              <a:rPr lang="ar-EG" sz="1500" b="1" dirty="0" err="1">
                <a:effectLst/>
                <a:ea typeface="Calibri"/>
                <a:cs typeface="Arial"/>
              </a:rPr>
              <a:t>النبساط</a:t>
            </a:r>
            <a:r>
              <a:rPr lang="ar-EG" sz="1500" b="1" dirty="0">
                <a:effectLst/>
                <a:ea typeface="Calibri"/>
                <a:cs typeface="Arial"/>
              </a:rPr>
              <a:t> </a:t>
            </a:r>
            <a:endParaRPr lang="en-US" sz="1100" b="1" dirty="0">
              <a:effectLst/>
              <a:ea typeface="Calibri"/>
              <a:cs typeface="Arial"/>
            </a:endParaRPr>
          </a:p>
          <a:p>
            <a:pPr marL="342900" lvl="0" indent="-342900" algn="just" rtl="1">
              <a:lnSpc>
                <a:spcPct val="115000"/>
              </a:lnSpc>
              <a:spcAft>
                <a:spcPts val="1000"/>
              </a:spcAft>
              <a:buFont typeface="Symbol"/>
              <a:buChar char=""/>
            </a:pPr>
            <a:r>
              <a:rPr lang="ar-EG" sz="1500" b="1" dirty="0">
                <a:effectLst/>
                <a:ea typeface="Calibri"/>
                <a:cs typeface="Arial"/>
              </a:rPr>
              <a:t>التسلطية – الجزمية </a:t>
            </a:r>
            <a:endParaRPr lang="en-US" sz="1100" b="1" dirty="0">
              <a:effectLst/>
              <a:ea typeface="Calibri"/>
              <a:cs typeface="Arial"/>
            </a:endParaRPr>
          </a:p>
          <a:p>
            <a:pPr marL="228600" algn="just" rtl="1">
              <a:lnSpc>
                <a:spcPct val="115000"/>
              </a:lnSpc>
              <a:spcAft>
                <a:spcPts val="1000"/>
              </a:spcAft>
            </a:pPr>
            <a:r>
              <a:rPr lang="en-US" sz="1500" dirty="0">
                <a:effectLst/>
                <a:ea typeface="Calibri"/>
                <a:cs typeface="Arial"/>
              </a:rPr>
              <a:t> </a:t>
            </a:r>
            <a:endParaRPr lang="en-US" sz="1100" dirty="0">
              <a:effectLst/>
              <a:ea typeface="Calibri"/>
              <a:cs typeface="Arial"/>
            </a:endParaRPr>
          </a:p>
        </p:txBody>
      </p:sp>
      <p:sp>
        <p:nvSpPr>
          <p:cNvPr id="7" name="Rounded Rectangle 6"/>
          <p:cNvSpPr/>
          <p:nvPr/>
        </p:nvSpPr>
        <p:spPr>
          <a:xfrm>
            <a:off x="1600200" y="2840355"/>
            <a:ext cx="1143000" cy="889000"/>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ar-EG" sz="1600" b="1" dirty="0">
                <a:effectLst/>
                <a:ea typeface="Calibri"/>
                <a:cs typeface="Arial"/>
              </a:rPr>
              <a:t>السلوك</a:t>
            </a:r>
            <a:endParaRPr lang="en-US" sz="1100" b="1" dirty="0">
              <a:effectLst/>
              <a:ea typeface="Calibri"/>
              <a:cs typeface="Arial"/>
            </a:endParaRPr>
          </a:p>
        </p:txBody>
      </p:sp>
      <p:cxnSp>
        <p:nvCxnSpPr>
          <p:cNvPr id="8" name="Straight Arrow Connector 7"/>
          <p:cNvCxnSpPr/>
          <p:nvPr/>
        </p:nvCxnSpPr>
        <p:spPr>
          <a:xfrm flipH="1">
            <a:off x="5334000" y="2654935"/>
            <a:ext cx="546100" cy="5207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flipH="1" flipV="1">
            <a:off x="5346700" y="3242945"/>
            <a:ext cx="546100" cy="292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flipH="1">
            <a:off x="2743200" y="3242945"/>
            <a:ext cx="2921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55029707"/>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ECTIONID" val="gLLkbNYfJYmMS8cGCr6Zqx"/>
</p:tagLst>
</file>

<file path=ppt/tags/tag3.xml><?xml version="1.0" encoding="utf-8"?>
<p:tagLst xmlns:a="http://schemas.openxmlformats.org/drawingml/2006/main" xmlns:r="http://schemas.openxmlformats.org/officeDocument/2006/relationships" xmlns:p="http://schemas.openxmlformats.org/presentationml/2006/main">
  <p:tag name="DVSHAPEID" val="Q5rpkfSAY2XQl9CRvNvPMK"/>
</p:tagLst>
</file>

<file path=ppt/tags/tag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heme/theme1.xml><?xml version="1.0" encoding="utf-8"?>
<a:theme xmlns:a="http://schemas.openxmlformats.org/drawingml/2006/main" name="Training">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0</TotalTime>
  <Words>874</Words>
  <Application>Microsoft Office PowerPoint</Application>
  <PresentationFormat>عرض على الشاشة (3:4)‏</PresentationFormat>
  <Paragraphs>80</Paragraphs>
  <Slides>8</Slides>
  <Notes>6</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Training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شكل يوضح العلاقة بين الشخصية والسلوك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2019-04-06T14:07:36Z</dcterms:created>
  <dcterms:modified xsi:type="dcterms:W3CDTF">2019-12-24T09:58:38Z</dcterms:modified>
</cp:coreProperties>
</file>